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976" autoAdjust="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ru-RU"/>
              <a:t>Образец заголовка</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4147BB0B-DCDC-4ABF-B25F-7AE43AE491FB}" type="datetimeFigureOut">
              <a:rPr lang="ru-RU" smtClean="0"/>
              <a:t>13.09.2021</a:t>
            </a:fld>
            <a:endParaRPr lang="ru-RU"/>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ru-RU"/>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4A595569-EF4D-4EAB-B720-216B72D04F93}" type="slidenum">
              <a:rPr lang="ru-RU" smtClean="0"/>
              <a:t>‹#›</a:t>
            </a:fld>
            <a:endParaRPr lang="ru-RU"/>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4112856913"/>
      </p:ext>
    </p:extLst>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147BB0B-DCDC-4ABF-B25F-7AE43AE491FB}" type="datetimeFigureOut">
              <a:rPr lang="ru-RU" smtClean="0"/>
              <a:t>13.09.2021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85225645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4147BB0B-DCDC-4ABF-B25F-7AE43AE491FB}" type="datetimeFigureOut">
              <a:rPr lang="ru-RU" smtClean="0"/>
              <a:t>13.09.2021</a:t>
            </a:fld>
            <a:endParaRPr lang="ru-RU"/>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ru-RU"/>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4A595569-EF4D-4EAB-B720-216B72D04F93}" type="slidenum">
              <a:rPr lang="ru-RU" smtClean="0"/>
              <a:t>‹#›</a:t>
            </a:fld>
            <a:endParaRPr lang="ru-RU"/>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924050261"/>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ru-RU"/>
              <a:t>Образец заголовка</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147BB0B-DCDC-4ABF-B25F-7AE43AE491FB}" type="datetimeFigureOut">
              <a:rPr lang="ru-RU" smtClean="0"/>
              <a:t>13.09.2021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1696357463"/>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147BB0B-DCDC-4ABF-B25F-7AE43AE491FB}" type="datetimeFigureOut">
              <a:rPr lang="ru-RU" smtClean="0"/>
              <a:t>13.09.2021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3224112"/>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147BB0B-DCDC-4ABF-B25F-7AE43AE491FB}" type="datetimeFigureOut">
              <a:rPr lang="ru-RU" smtClean="0"/>
              <a:t>13.09.2021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2335916193"/>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47BB0B-DCDC-4ABF-B25F-7AE43AE491FB}" type="datetimeFigureOut">
              <a:rPr lang="ru-RU" smtClean="0"/>
              <a:t>13.09.2021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402381428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ru-RU"/>
              <a:t>Образец заголовка</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4147BB0B-DCDC-4ABF-B25F-7AE43AE491FB}" type="datetimeFigureOut">
              <a:rPr lang="ru-RU" smtClean="0"/>
              <a:t>13.09.2021</a:t>
            </a:fld>
            <a:endParaRPr lang="ru-RU"/>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4A595569-EF4D-4EAB-B720-216B72D04F93}" type="slidenum">
              <a:rPr lang="ru-RU" smtClean="0"/>
              <a:t>‹#›</a:t>
            </a:fld>
            <a:endParaRPr lang="ru-RU"/>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5354702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4147BB0B-DCDC-4ABF-B25F-7AE43AE491FB}" type="datetimeFigureOut">
              <a:rPr lang="ru-RU" smtClean="0"/>
              <a:t>13.09.2021</a:t>
            </a:fld>
            <a:endParaRPr lang="ru-RU"/>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4A595569-EF4D-4EAB-B720-216B72D04F93}" type="slidenum">
              <a:rPr lang="ru-RU" smtClean="0"/>
              <a:t>‹#›</a:t>
            </a:fld>
            <a:endParaRPr lang="ru-RU"/>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23768496"/>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147BB0B-DCDC-4ABF-B25F-7AE43AE491FB}" type="datetimeFigureOut">
              <a:rPr lang="ru-RU" smtClean="0"/>
              <a:t>13.09.2021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621293449"/>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147BB0B-DCDC-4ABF-B25F-7AE43AE491FB}" type="datetimeFigureOut">
              <a:rPr lang="ru-RU" smtClean="0"/>
              <a:t>13.09.2021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A595569-EF4D-4EAB-B720-216B72D04F93}" type="slidenum">
              <a:rPr lang="ru-RU" smtClean="0"/>
              <a:t>‹#›</a:t>
            </a:fld>
            <a:endParaRPr lang="ru-RU"/>
          </a:p>
        </p:txBody>
      </p:sp>
    </p:spTree>
    <p:extLst>
      <p:ext uri="{BB962C8B-B14F-4D97-AF65-F5344CB8AC3E}">
        <p14:creationId xmlns:p14="http://schemas.microsoft.com/office/powerpoint/2010/main" val="2460545743"/>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4147BB0B-DCDC-4ABF-B25F-7AE43AE491FB}" type="datetimeFigureOut">
              <a:rPr lang="ru-RU" smtClean="0"/>
              <a:t>13.09.2021</a:t>
            </a:fld>
            <a:endParaRPr lang="ru-RU"/>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ru-RU"/>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4A595569-EF4D-4EAB-B720-216B72D04F93}" type="slidenum">
              <a:rPr lang="ru-RU" smtClean="0"/>
              <a:t>‹#›</a:t>
            </a:fld>
            <a:endParaRPr lang="ru-RU"/>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269735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push dir="u"/>
  </p:transition>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9399D0-5EFC-407E-A652-9CC74E57DF90}"/>
              </a:ext>
            </a:extLst>
          </p:cNvPr>
          <p:cNvSpPr>
            <a:spLocks noGrp="1"/>
          </p:cNvSpPr>
          <p:nvPr>
            <p:ph type="ctrTitle"/>
          </p:nvPr>
        </p:nvSpPr>
        <p:spPr>
          <a:xfrm>
            <a:off x="2022116" y="1008139"/>
            <a:ext cx="8361229" cy="1497441"/>
          </a:xfrm>
        </p:spPr>
        <p:txBody>
          <a:bodyPr/>
          <a:lstStyle/>
          <a:p>
            <a:r>
              <a:rPr lang="ru-RU" sz="4000" dirty="0">
                <a:solidFill>
                  <a:srgbClr val="7030A0"/>
                </a:solidFill>
                <a:latin typeface="Arial Black" panose="020B0A04020102020204" pitchFamily="34" charset="0"/>
              </a:rPr>
              <a:t>«Русский лауреат Нобелевской премии»</a:t>
            </a:r>
          </a:p>
        </p:txBody>
      </p:sp>
      <p:sp>
        <p:nvSpPr>
          <p:cNvPr id="3" name="Подзаголовок 2">
            <a:extLst>
              <a:ext uri="{FF2B5EF4-FFF2-40B4-BE49-F238E27FC236}">
                <a16:creationId xmlns:a16="http://schemas.microsoft.com/office/drawing/2014/main" id="{010FD8DE-5F0B-4B0A-85C9-A1A8CE6A4C6C}"/>
              </a:ext>
            </a:extLst>
          </p:cNvPr>
          <p:cNvSpPr>
            <a:spLocks noGrp="1"/>
          </p:cNvSpPr>
          <p:nvPr>
            <p:ph type="subTitle" idx="1"/>
          </p:nvPr>
        </p:nvSpPr>
        <p:spPr>
          <a:xfrm>
            <a:off x="6286511" y="2887395"/>
            <a:ext cx="4856520" cy="1086237"/>
          </a:xfrm>
        </p:spPr>
        <p:txBody>
          <a:bodyPr>
            <a:normAutofit/>
          </a:bodyPr>
          <a:lstStyle/>
          <a:p>
            <a:endParaRPr lang="ru-RU" dirty="0"/>
          </a:p>
        </p:txBody>
      </p:sp>
      <p:pic>
        <p:nvPicPr>
          <p:cNvPr id="4" name="Рисунок 3">
            <a:extLst>
              <a:ext uri="{FF2B5EF4-FFF2-40B4-BE49-F238E27FC236}">
                <a16:creationId xmlns:a16="http://schemas.microsoft.com/office/drawing/2014/main" id="{1FDA8FDE-DCB7-4708-A37D-633CE9E9A795}"/>
              </a:ext>
            </a:extLst>
          </p:cNvPr>
          <p:cNvPicPr>
            <a:picLocks noChangeAspect="1"/>
          </p:cNvPicPr>
          <p:nvPr/>
        </p:nvPicPr>
        <p:blipFill>
          <a:blip r:embed="rId2"/>
          <a:stretch>
            <a:fillRect/>
          </a:stretch>
        </p:blipFill>
        <p:spPr>
          <a:xfrm>
            <a:off x="1213773" y="2463568"/>
            <a:ext cx="4956478" cy="4169708"/>
          </a:xfrm>
          <a:prstGeom prst="rect">
            <a:avLst/>
          </a:prstGeom>
        </p:spPr>
      </p:pic>
      <p:sp>
        <p:nvSpPr>
          <p:cNvPr id="5" name="Прямоугольник 4">
            <a:extLst>
              <a:ext uri="{FF2B5EF4-FFF2-40B4-BE49-F238E27FC236}">
                <a16:creationId xmlns:a16="http://schemas.microsoft.com/office/drawing/2014/main" id="{465CFA9F-051D-4419-A16B-AFDB9E10AD30}"/>
              </a:ext>
            </a:extLst>
          </p:cNvPr>
          <p:cNvSpPr/>
          <p:nvPr/>
        </p:nvSpPr>
        <p:spPr>
          <a:xfrm>
            <a:off x="4798692" y="222164"/>
            <a:ext cx="5950668" cy="400110"/>
          </a:xfrm>
          <a:prstGeom prst="rect">
            <a:avLst/>
          </a:prstGeom>
        </p:spPr>
        <p:txBody>
          <a:bodyPr wrap="none">
            <a:spAutoFit/>
          </a:bodyPr>
          <a:lstStyle/>
          <a:p>
            <a:r>
              <a:rPr lang="ru-RU" sz="2000" dirty="0" smtClean="0">
                <a:solidFill>
                  <a:srgbClr val="92D050"/>
                </a:solidFill>
                <a:latin typeface="Arial Black" panose="020B0A04020102020204" pitchFamily="34" charset="0"/>
              </a:rPr>
              <a:t>МКУ Ханты-Мансийского района «ЦБС»</a:t>
            </a:r>
            <a:endParaRPr lang="ru-RU" sz="2000" dirty="0">
              <a:solidFill>
                <a:srgbClr val="92D050"/>
              </a:solidFill>
              <a:latin typeface="Arial Black" panose="020B0A04020102020204" pitchFamily="34" charset="0"/>
            </a:endParaRPr>
          </a:p>
        </p:txBody>
      </p:sp>
    </p:spTree>
    <p:extLst>
      <p:ext uri="{BB962C8B-B14F-4D97-AF65-F5344CB8AC3E}">
        <p14:creationId xmlns:p14="http://schemas.microsoft.com/office/powerpoint/2010/main" val="320348570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D3971F5-C4FF-4431-975C-0B0624C9F444}"/>
              </a:ext>
            </a:extLst>
          </p:cNvPr>
          <p:cNvSpPr>
            <a:spLocks noGrp="1"/>
          </p:cNvSpPr>
          <p:nvPr>
            <p:ph idx="1"/>
          </p:nvPr>
        </p:nvSpPr>
        <p:spPr>
          <a:xfrm>
            <a:off x="1557580" y="457200"/>
            <a:ext cx="6191573" cy="6400800"/>
          </a:xfrm>
        </p:spPr>
        <p:txBody>
          <a:bodyPr>
            <a:normAutofit/>
          </a:bodyPr>
          <a:lstStyle/>
          <a:p>
            <a:pPr marL="0" indent="457200" algn="just">
              <a:lnSpc>
                <a:spcPct val="110000"/>
              </a:lnSpc>
              <a:spcBef>
                <a:spcPts val="0"/>
              </a:spcBef>
              <a:spcAft>
                <a:spcPts val="0"/>
              </a:spcAft>
              <a:buNone/>
            </a:pPr>
            <a:r>
              <a:rPr lang="ru-RU" sz="2400" b="1" dirty="0">
                <a:solidFill>
                  <a:srgbClr val="7030A0"/>
                </a:solidFill>
                <a:latin typeface="Arial" panose="020B0604020202020204" pitchFamily="34" charset="0"/>
                <a:cs typeface="Arial" panose="020B0604020202020204" pitchFamily="34" charset="0"/>
              </a:rPr>
              <a:t>Андрей Дмитриевич Сахаров - российский физик и общественный деятель, академик Академии Наук СССР (1953). Один из создателей водородной бомбы. Труды по магнитной гидродинамике, физике плазмы, управляемому термоядерному синтезу и гравитации. Сахаров предсказал </a:t>
            </a:r>
            <a:r>
              <a:rPr lang="ru-RU" sz="2400" b="1" dirty="0" err="1">
                <a:solidFill>
                  <a:srgbClr val="7030A0"/>
                </a:solidFill>
                <a:latin typeface="Arial" panose="020B0604020202020204" pitchFamily="34" charset="0"/>
                <a:cs typeface="Arial" panose="020B0604020202020204" pitchFamily="34" charset="0"/>
              </a:rPr>
              <a:t>асмиссию</a:t>
            </a:r>
            <a:r>
              <a:rPr lang="ru-RU" sz="2400" b="1" dirty="0">
                <a:solidFill>
                  <a:srgbClr val="7030A0"/>
                </a:solidFill>
                <a:latin typeface="Arial" panose="020B0604020202020204" pitchFamily="34" charset="0"/>
                <a:cs typeface="Arial" panose="020B0604020202020204" pitchFamily="34" charset="0"/>
              </a:rPr>
              <a:t> о распаде протона и появление Интернета. Лауреат Нобелевской премии (1975)</a:t>
            </a:r>
          </a:p>
        </p:txBody>
      </p:sp>
      <p:pic>
        <p:nvPicPr>
          <p:cNvPr id="4" name="Рисунок 3">
            <a:extLst>
              <a:ext uri="{FF2B5EF4-FFF2-40B4-BE49-F238E27FC236}">
                <a16:creationId xmlns:a16="http://schemas.microsoft.com/office/drawing/2014/main" id="{F712D869-DAEF-4725-BE24-D92B525F6A99}"/>
              </a:ext>
            </a:extLst>
          </p:cNvPr>
          <p:cNvPicPr>
            <a:picLocks noChangeAspect="1"/>
          </p:cNvPicPr>
          <p:nvPr/>
        </p:nvPicPr>
        <p:blipFill>
          <a:blip r:embed="rId2"/>
          <a:stretch>
            <a:fillRect/>
          </a:stretch>
        </p:blipFill>
        <p:spPr>
          <a:xfrm>
            <a:off x="7673275" y="647055"/>
            <a:ext cx="4286250" cy="5715000"/>
          </a:xfrm>
          <a:prstGeom prst="rect">
            <a:avLst/>
          </a:prstGeom>
        </p:spPr>
      </p:pic>
    </p:spTree>
    <p:extLst>
      <p:ext uri="{BB962C8B-B14F-4D97-AF65-F5344CB8AC3E}">
        <p14:creationId xmlns:p14="http://schemas.microsoft.com/office/powerpoint/2010/main" val="143990334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4C6C27-946B-49C7-BBCC-C0077307F025}"/>
              </a:ext>
            </a:extLst>
          </p:cNvPr>
          <p:cNvSpPr>
            <a:spLocks noGrp="1"/>
          </p:cNvSpPr>
          <p:nvPr>
            <p:ph type="title"/>
          </p:nvPr>
        </p:nvSpPr>
        <p:spPr>
          <a:xfrm>
            <a:off x="3804833" y="360335"/>
            <a:ext cx="4874218" cy="1034511"/>
          </a:xfrm>
        </p:spPr>
        <p:txBody>
          <a:bodyPr>
            <a:normAutofit/>
          </a:bodyPr>
          <a:lstStyle/>
          <a:p>
            <a:pPr algn="ctr"/>
            <a:r>
              <a:rPr lang="ru-RU" sz="2800" b="1" dirty="0">
                <a:solidFill>
                  <a:srgbClr val="7030A0"/>
                </a:solidFill>
                <a:latin typeface="Arial" panose="020B0604020202020204" pitchFamily="34" charset="0"/>
                <a:cs typeface="Arial" panose="020B0604020202020204" pitchFamily="34" charset="0"/>
              </a:rPr>
              <a:t>Юность и детство</a:t>
            </a:r>
          </a:p>
        </p:txBody>
      </p:sp>
      <p:pic>
        <p:nvPicPr>
          <p:cNvPr id="4" name="Объект 3">
            <a:extLst>
              <a:ext uri="{FF2B5EF4-FFF2-40B4-BE49-F238E27FC236}">
                <a16:creationId xmlns:a16="http://schemas.microsoft.com/office/drawing/2014/main" id="{135BD5D4-42A8-45F1-9151-F1CE5F59B51A}"/>
              </a:ext>
            </a:extLst>
          </p:cNvPr>
          <p:cNvPicPr>
            <a:picLocks noGrp="1" noChangeAspect="1"/>
          </p:cNvPicPr>
          <p:nvPr>
            <p:ph idx="1"/>
          </p:nvPr>
        </p:nvPicPr>
        <p:blipFill rotWithShape="1">
          <a:blip r:embed="rId2"/>
          <a:srcRect l="31107" t="15718" r="14886"/>
          <a:stretch/>
        </p:blipFill>
        <p:spPr>
          <a:xfrm>
            <a:off x="7589003" y="1538540"/>
            <a:ext cx="4386021" cy="5133480"/>
          </a:xfrm>
          <a:prstGeom prst="rect">
            <a:avLst/>
          </a:prstGeom>
        </p:spPr>
      </p:pic>
      <p:sp>
        <p:nvSpPr>
          <p:cNvPr id="5" name="Прямоугольник 4">
            <a:extLst>
              <a:ext uri="{FF2B5EF4-FFF2-40B4-BE49-F238E27FC236}">
                <a16:creationId xmlns:a16="http://schemas.microsoft.com/office/drawing/2014/main" id="{4BC8283A-439C-44AE-8BC9-FB7B5B59AADB}"/>
              </a:ext>
            </a:extLst>
          </p:cNvPr>
          <p:cNvSpPr/>
          <p:nvPr/>
        </p:nvSpPr>
        <p:spPr>
          <a:xfrm>
            <a:off x="831742" y="1131377"/>
            <a:ext cx="6793424" cy="3416320"/>
          </a:xfrm>
          <a:prstGeom prst="rect">
            <a:avLst/>
          </a:prstGeom>
        </p:spPr>
        <p:txBody>
          <a:bodyPr wrap="square">
            <a:spAutoFit/>
          </a:bodyPr>
          <a:lstStyle/>
          <a:p>
            <a:pPr indent="457200" algn="just"/>
            <a:r>
              <a:rPr lang="ru-RU" sz="2400" b="1" dirty="0">
                <a:solidFill>
                  <a:srgbClr val="7030A0"/>
                </a:solidFill>
                <a:latin typeface="Arial" panose="020B0604020202020204" pitchFamily="34" charset="0"/>
                <a:cs typeface="Arial" panose="020B0604020202020204" pitchFamily="34" charset="0"/>
              </a:rPr>
              <a:t>Родился 21 мая 1921 года в Москве. Детство прошло в большой, многолюдной московской квартире, «пропитанной традиционным семейным духом». Первые пять лет он учился дома. Это способствовало формированию самостоятельности и умению работать, но привело к необщительности, от которой он страдал почти всю жизнь. </a:t>
            </a:r>
          </a:p>
        </p:txBody>
      </p:sp>
    </p:spTree>
    <p:extLst>
      <p:ext uri="{BB962C8B-B14F-4D97-AF65-F5344CB8AC3E}">
        <p14:creationId xmlns:p14="http://schemas.microsoft.com/office/powerpoint/2010/main" val="101902340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B579E8E-F2FC-477C-935F-C8EB06B25110}"/>
              </a:ext>
            </a:extLst>
          </p:cNvPr>
          <p:cNvSpPr>
            <a:spLocks noGrp="1"/>
          </p:cNvSpPr>
          <p:nvPr>
            <p:ph idx="1"/>
          </p:nvPr>
        </p:nvSpPr>
        <p:spPr>
          <a:xfrm>
            <a:off x="1139126" y="201477"/>
            <a:ext cx="7163626" cy="6656523"/>
          </a:xfrm>
        </p:spPr>
        <p:txBody>
          <a:bodyPr>
            <a:noAutofit/>
          </a:bodyPr>
          <a:lstStyle/>
          <a:p>
            <a:pPr algn="just"/>
            <a:r>
              <a:rPr lang="ru-RU" sz="2400" b="1" dirty="0">
                <a:solidFill>
                  <a:srgbClr val="7030A0"/>
                </a:solidFill>
                <a:latin typeface="Arial" panose="020B0604020202020204" pitchFamily="34" charset="0"/>
                <a:cs typeface="Arial" panose="020B0604020202020204" pitchFamily="34" charset="0"/>
              </a:rPr>
              <a:t>В 1938 году Сахаров поступил на физический факультет МГУ. После начала войны </a:t>
            </a:r>
            <a:r>
              <a:rPr lang="ru-RU" sz="2400" b="1" dirty="0" smtClean="0">
                <a:solidFill>
                  <a:srgbClr val="7030A0"/>
                </a:solidFill>
                <a:latin typeface="Arial" panose="020B0604020202020204" pitchFamily="34" charset="0"/>
                <a:cs typeface="Arial" panose="020B0604020202020204" pitchFamily="34" charset="0"/>
              </a:rPr>
              <a:t>университет был </a:t>
            </a:r>
            <a:r>
              <a:rPr lang="ru-RU" sz="2400" b="1" dirty="0">
                <a:solidFill>
                  <a:srgbClr val="7030A0"/>
                </a:solidFill>
                <a:latin typeface="Arial" panose="020B0604020202020204" pitchFamily="34" charset="0"/>
                <a:cs typeface="Arial" panose="020B0604020202020204" pitchFamily="34" charset="0"/>
              </a:rPr>
              <a:t>эвакуирован в </a:t>
            </a:r>
            <a:r>
              <a:rPr lang="ru-RU" sz="2400" b="1" dirty="0" smtClean="0">
                <a:solidFill>
                  <a:srgbClr val="7030A0"/>
                </a:solidFill>
                <a:latin typeface="Arial" panose="020B0604020202020204" pitchFamily="34" charset="0"/>
                <a:cs typeface="Arial" panose="020B0604020202020204" pitchFamily="34" charset="0"/>
              </a:rPr>
              <a:t>Ашхабад. Сахаров серьезно </a:t>
            </a:r>
            <a:r>
              <a:rPr lang="ru-RU" sz="2400" b="1" dirty="0">
                <a:solidFill>
                  <a:srgbClr val="7030A0"/>
                </a:solidFill>
                <a:latin typeface="Arial" panose="020B0604020202020204" pitchFamily="34" charset="0"/>
                <a:cs typeface="Arial" panose="020B0604020202020204" pitchFamily="34" charset="0"/>
              </a:rPr>
              <a:t>занимался изучением квантовой </a:t>
            </a:r>
            <a:r>
              <a:rPr lang="ru-RU" sz="2400" b="1" dirty="0" smtClean="0">
                <a:solidFill>
                  <a:srgbClr val="7030A0"/>
                </a:solidFill>
                <a:latin typeface="Arial" panose="020B0604020202020204" pitchFamily="34" charset="0"/>
                <a:cs typeface="Arial" panose="020B0604020202020204" pitchFamily="34" charset="0"/>
              </a:rPr>
              <a:t>механики, </a:t>
            </a:r>
            <a:r>
              <a:rPr lang="ru-RU" sz="2400" b="1" dirty="0">
                <a:solidFill>
                  <a:srgbClr val="7030A0"/>
                </a:solidFill>
                <a:latin typeface="Arial" panose="020B0604020202020204" pitchFamily="34" charset="0"/>
                <a:cs typeface="Arial" panose="020B0604020202020204" pitchFamily="34" charset="0"/>
              </a:rPr>
              <a:t>теории относительности. В 1942 году окончил МГУ, где считался лучшим студентом, когда-либо обучавшимся в МГУ. </a:t>
            </a:r>
          </a:p>
          <a:p>
            <a:pPr algn="just"/>
            <a:r>
              <a:rPr lang="ru-RU" sz="2400" b="1" dirty="0">
                <a:solidFill>
                  <a:srgbClr val="7030A0"/>
                </a:solidFill>
                <a:latin typeface="Arial" panose="020B0604020202020204" pitchFamily="34" charset="0"/>
                <a:cs typeface="Arial" panose="020B0604020202020204" pitchFamily="34" charset="0"/>
              </a:rPr>
              <a:t>В 1947 году защитил кандидатскую диссертацию. В 1948 году был зачислен в специальную группу и до 1968 года работал в области разработки термоядерного оружия, участвовал в проектировании и разработке первой советской водородной </a:t>
            </a:r>
            <a:r>
              <a:rPr lang="ru-RU" sz="2400" b="1" dirty="0" smtClean="0">
                <a:solidFill>
                  <a:srgbClr val="7030A0"/>
                </a:solidFill>
                <a:latin typeface="Arial" panose="020B0604020202020204" pitchFamily="34" charset="0"/>
                <a:cs typeface="Arial" panose="020B0604020202020204" pitchFamily="34" charset="0"/>
              </a:rPr>
              <a:t>бомбы. Доктор </a:t>
            </a:r>
            <a:r>
              <a:rPr lang="ru-RU" sz="2400" b="1" dirty="0">
                <a:solidFill>
                  <a:srgbClr val="7030A0"/>
                </a:solidFill>
                <a:latin typeface="Arial" panose="020B0604020202020204" pitchFamily="34" charset="0"/>
                <a:cs typeface="Arial" panose="020B0604020202020204" pitchFamily="34" charset="0"/>
              </a:rPr>
              <a:t>физико-математических наук (1953 год). В этом же году, в возрасте 32 лет, избран действительным членом АН СССР.</a:t>
            </a:r>
          </a:p>
        </p:txBody>
      </p:sp>
      <p:pic>
        <p:nvPicPr>
          <p:cNvPr id="4" name="Рисунок 3">
            <a:extLst>
              <a:ext uri="{FF2B5EF4-FFF2-40B4-BE49-F238E27FC236}">
                <a16:creationId xmlns:a16="http://schemas.microsoft.com/office/drawing/2014/main" id="{28D4D3A3-7626-4281-9267-95E8089C256D}"/>
              </a:ext>
            </a:extLst>
          </p:cNvPr>
          <p:cNvPicPr>
            <a:picLocks noChangeAspect="1"/>
          </p:cNvPicPr>
          <p:nvPr/>
        </p:nvPicPr>
        <p:blipFill rotWithShape="1">
          <a:blip r:embed="rId2"/>
          <a:srcRect l="47961"/>
          <a:stretch/>
        </p:blipFill>
        <p:spPr>
          <a:xfrm>
            <a:off x="8302752" y="201477"/>
            <a:ext cx="3601910" cy="4609479"/>
          </a:xfrm>
          <a:prstGeom prst="rect">
            <a:avLst/>
          </a:prstGeom>
        </p:spPr>
      </p:pic>
    </p:spTree>
    <p:extLst>
      <p:ext uri="{BB962C8B-B14F-4D97-AF65-F5344CB8AC3E}">
        <p14:creationId xmlns:p14="http://schemas.microsoft.com/office/powerpoint/2010/main" val="2230678766"/>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BE6409-669D-40A9-B3EE-34A4A7D395B5}"/>
              </a:ext>
            </a:extLst>
          </p:cNvPr>
          <p:cNvSpPr>
            <a:spLocks noGrp="1"/>
          </p:cNvSpPr>
          <p:nvPr>
            <p:ph type="title"/>
          </p:nvPr>
        </p:nvSpPr>
        <p:spPr>
          <a:xfrm>
            <a:off x="5013703" y="0"/>
            <a:ext cx="1914041" cy="647054"/>
          </a:xfrm>
        </p:spPr>
        <p:txBody>
          <a:bodyPr>
            <a:normAutofit/>
          </a:bodyPr>
          <a:lstStyle/>
          <a:p>
            <a:pPr algn="ctr"/>
            <a:r>
              <a:rPr lang="ru-RU" sz="3200" b="1" dirty="0">
                <a:solidFill>
                  <a:srgbClr val="7030A0"/>
                </a:solidFill>
                <a:latin typeface="Arial" panose="020B0604020202020204" pitchFamily="34" charset="0"/>
                <a:cs typeface="Arial" panose="020B0604020202020204" pitchFamily="34" charset="0"/>
              </a:rPr>
              <a:t>Физика</a:t>
            </a:r>
          </a:p>
        </p:txBody>
      </p:sp>
      <p:sp>
        <p:nvSpPr>
          <p:cNvPr id="3" name="Объект 2">
            <a:extLst>
              <a:ext uri="{FF2B5EF4-FFF2-40B4-BE49-F238E27FC236}">
                <a16:creationId xmlns:a16="http://schemas.microsoft.com/office/drawing/2014/main" id="{0326EC5B-4B22-4D71-BD40-1BDB00376F53}"/>
              </a:ext>
            </a:extLst>
          </p:cNvPr>
          <p:cNvSpPr>
            <a:spLocks noGrp="1"/>
          </p:cNvSpPr>
          <p:nvPr>
            <p:ph idx="1"/>
          </p:nvPr>
        </p:nvSpPr>
        <p:spPr>
          <a:xfrm>
            <a:off x="999642" y="689675"/>
            <a:ext cx="11192358" cy="3060915"/>
          </a:xfrm>
        </p:spPr>
        <p:txBody>
          <a:bodyPr>
            <a:noAutofit/>
          </a:bodyPr>
          <a:lstStyle/>
          <a:p>
            <a:pPr algn="just"/>
            <a:r>
              <a:rPr lang="ru-RU" sz="2400" b="1" dirty="0">
                <a:solidFill>
                  <a:srgbClr val="7030A0"/>
                </a:solidFill>
                <a:latin typeface="Arial" panose="020B0604020202020204" pitchFamily="34" charset="0"/>
                <a:cs typeface="Arial" panose="020B0604020202020204" pitchFamily="34" charset="0"/>
              </a:rPr>
              <a:t>12 августа 1953 года в 7.30 утра на Семипалатинском полигоне  была испытана первая советская водородная бомба, которая имела служебное название "Изделие РДС‑6c". Это было четвертое по счету советское испытание ядерного оружия. Альтернативную схему водородной бомбы придумал Андрей Сахаров. </a:t>
            </a:r>
          </a:p>
          <a:p>
            <a:pPr algn="just"/>
            <a:r>
              <a:rPr lang="ru-RU" sz="2400" b="1" dirty="0">
                <a:solidFill>
                  <a:srgbClr val="7030A0"/>
                </a:solidFill>
                <a:latin typeface="Arial" panose="020B0604020202020204" pitchFamily="34" charset="0"/>
                <a:cs typeface="Arial" panose="020B0604020202020204" pitchFamily="34" charset="0"/>
              </a:rPr>
              <a:t>По результатам работ над первой водородной бомбой Андрей Сахаров получил звание Героя Соцтруда и лауреата Сталинской премии.</a:t>
            </a:r>
          </a:p>
        </p:txBody>
      </p:sp>
      <p:pic>
        <p:nvPicPr>
          <p:cNvPr id="4" name="Рисунок 3">
            <a:extLst>
              <a:ext uri="{FF2B5EF4-FFF2-40B4-BE49-F238E27FC236}">
                <a16:creationId xmlns:a16="http://schemas.microsoft.com/office/drawing/2014/main" id="{66319EA3-A25E-4528-BDD2-B645791EEF11}"/>
              </a:ext>
            </a:extLst>
          </p:cNvPr>
          <p:cNvPicPr>
            <a:picLocks noChangeAspect="1"/>
          </p:cNvPicPr>
          <p:nvPr/>
        </p:nvPicPr>
        <p:blipFill>
          <a:blip r:embed="rId2"/>
          <a:stretch>
            <a:fillRect/>
          </a:stretch>
        </p:blipFill>
        <p:spPr>
          <a:xfrm>
            <a:off x="7051728" y="3316636"/>
            <a:ext cx="5140271" cy="3541363"/>
          </a:xfrm>
          <a:prstGeom prst="rect">
            <a:avLst/>
          </a:prstGeom>
        </p:spPr>
      </p:pic>
      <p:sp>
        <p:nvSpPr>
          <p:cNvPr id="5" name="Прямоугольник 4">
            <a:extLst>
              <a:ext uri="{FF2B5EF4-FFF2-40B4-BE49-F238E27FC236}">
                <a16:creationId xmlns:a16="http://schemas.microsoft.com/office/drawing/2014/main" id="{BDEBA47A-AA7C-4A69-8F6F-145F45D7931D}"/>
              </a:ext>
            </a:extLst>
          </p:cNvPr>
          <p:cNvSpPr/>
          <p:nvPr/>
        </p:nvSpPr>
        <p:spPr>
          <a:xfrm>
            <a:off x="1079715" y="3511746"/>
            <a:ext cx="5972013" cy="3046988"/>
          </a:xfrm>
          <a:prstGeom prst="rect">
            <a:avLst/>
          </a:prstGeom>
        </p:spPr>
        <p:txBody>
          <a:bodyPr wrap="square">
            <a:spAutoFit/>
          </a:bodyPr>
          <a:lstStyle/>
          <a:p>
            <a:pPr algn="just"/>
            <a:r>
              <a:rPr lang="ru-RU" sz="2400" b="1" dirty="0" smtClean="0">
                <a:solidFill>
                  <a:srgbClr val="7030A0"/>
                </a:solidFill>
                <a:latin typeface="Arial" panose="020B0604020202020204" pitchFamily="34" charset="0"/>
                <a:cs typeface="Arial" panose="020B0604020202020204" pitchFamily="34" charset="0"/>
              </a:rPr>
              <a:t>«Изделие РДС‑6с» </a:t>
            </a:r>
            <a:r>
              <a:rPr lang="ru-RU" sz="2400" b="1" dirty="0">
                <a:solidFill>
                  <a:srgbClr val="7030A0"/>
                </a:solidFill>
                <a:latin typeface="Arial" panose="020B0604020202020204" pitchFamily="34" charset="0"/>
                <a:cs typeface="Arial" panose="020B0604020202020204" pitchFamily="34" charset="0"/>
              </a:rPr>
              <a:t>было выполнено </a:t>
            </a:r>
            <a:endParaRPr lang="ru-RU" sz="2400" b="1" dirty="0" smtClean="0">
              <a:solidFill>
                <a:srgbClr val="7030A0"/>
              </a:solidFill>
              <a:latin typeface="Arial" panose="020B0604020202020204" pitchFamily="34" charset="0"/>
              <a:cs typeface="Arial" panose="020B0604020202020204" pitchFamily="34" charset="0"/>
            </a:endParaRPr>
          </a:p>
          <a:p>
            <a:pPr algn="just"/>
            <a:r>
              <a:rPr lang="ru-RU" sz="2400" b="1" dirty="0" smtClean="0">
                <a:solidFill>
                  <a:srgbClr val="7030A0"/>
                </a:solidFill>
                <a:latin typeface="Arial" panose="020B0604020202020204" pitchFamily="34" charset="0"/>
                <a:cs typeface="Arial" panose="020B0604020202020204" pitchFamily="34" charset="0"/>
              </a:rPr>
              <a:t>в </a:t>
            </a:r>
            <a:r>
              <a:rPr lang="ru-RU" sz="2400" b="1" dirty="0">
                <a:solidFill>
                  <a:srgbClr val="7030A0"/>
                </a:solidFill>
                <a:latin typeface="Arial" panose="020B0604020202020204" pitchFamily="34" charset="0"/>
                <a:cs typeface="Arial" panose="020B0604020202020204" pitchFamily="34" charset="0"/>
              </a:rPr>
              <a:t>виде транспортабельной бомбы весом 7 тонн, которая помещалась в бомбовом люке бомбардировщика Ту‑16. Для сравнения — бомба, созданная американцами, весила 54 тонн и была размером с </a:t>
            </a:r>
            <a:r>
              <a:rPr lang="ru-RU" sz="2400" b="1" dirty="0" err="1" smtClean="0">
                <a:solidFill>
                  <a:srgbClr val="7030A0"/>
                </a:solidFill>
                <a:latin typeface="Arial" panose="020B0604020202020204" pitchFamily="34" charset="0"/>
                <a:cs typeface="Arial" panose="020B0604020202020204" pitchFamily="34" charset="0"/>
              </a:rPr>
              <a:t>трехэтаж-ный</a:t>
            </a:r>
            <a:r>
              <a:rPr lang="ru-RU" sz="2400" b="1" dirty="0" smtClean="0">
                <a:solidFill>
                  <a:srgbClr val="7030A0"/>
                </a:solidFill>
                <a:latin typeface="Arial" panose="020B0604020202020204" pitchFamily="34" charset="0"/>
                <a:cs typeface="Arial" panose="020B0604020202020204" pitchFamily="34" charset="0"/>
              </a:rPr>
              <a:t> </a:t>
            </a:r>
            <a:r>
              <a:rPr lang="ru-RU" sz="2400" b="1" dirty="0">
                <a:solidFill>
                  <a:srgbClr val="7030A0"/>
                </a:solidFill>
                <a:latin typeface="Arial" panose="020B0604020202020204" pitchFamily="34" charset="0"/>
                <a:cs typeface="Arial" panose="020B0604020202020204" pitchFamily="34" charset="0"/>
              </a:rPr>
              <a:t>дом.</a:t>
            </a:r>
          </a:p>
        </p:txBody>
      </p:sp>
    </p:spTree>
    <p:extLst>
      <p:ext uri="{BB962C8B-B14F-4D97-AF65-F5344CB8AC3E}">
        <p14:creationId xmlns:p14="http://schemas.microsoft.com/office/powerpoint/2010/main" val="124342523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F0E00CA-9EF3-4927-9739-B355C09CA049}"/>
              </a:ext>
            </a:extLst>
          </p:cNvPr>
          <p:cNvSpPr>
            <a:spLocks noGrp="1"/>
          </p:cNvSpPr>
          <p:nvPr>
            <p:ph idx="1"/>
          </p:nvPr>
        </p:nvSpPr>
        <p:spPr>
          <a:xfrm>
            <a:off x="968645" y="480449"/>
            <a:ext cx="10283125" cy="1782305"/>
          </a:xfrm>
        </p:spPr>
        <p:txBody>
          <a:bodyPr>
            <a:normAutofit/>
          </a:bodyPr>
          <a:lstStyle/>
          <a:p>
            <a:pPr marL="0" indent="0" algn="just">
              <a:buNone/>
            </a:pPr>
            <a:r>
              <a:rPr lang="ru-RU" sz="2400" b="1" dirty="0">
                <a:solidFill>
                  <a:srgbClr val="7030A0"/>
                </a:solidFill>
                <a:latin typeface="Arial" panose="020B0604020202020204" pitchFamily="34" charset="0"/>
                <a:cs typeface="Arial" panose="020B0604020202020204" pitchFamily="34" charset="0"/>
              </a:rPr>
              <a:t>Водородная бомба сахаровской конструкции не только стала серьезным контраргументом в политическом противостоянии между США и СССР, но и послужила причиной бурного развития советской космонавтики тех лет. </a:t>
            </a:r>
            <a:endParaRPr lang="ru-RU" dirty="0">
              <a:solidFill>
                <a:srgbClr val="7030A0"/>
              </a:solidFill>
              <a:latin typeface="Arial" panose="020B0604020202020204" pitchFamily="34" charset="0"/>
              <a:cs typeface="Arial" panose="020B0604020202020204" pitchFamily="34" charset="0"/>
            </a:endParaRPr>
          </a:p>
        </p:txBody>
      </p:sp>
      <p:pic>
        <p:nvPicPr>
          <p:cNvPr id="4" name="Рисунок 3">
            <a:extLst>
              <a:ext uri="{FF2B5EF4-FFF2-40B4-BE49-F238E27FC236}">
                <a16:creationId xmlns:a16="http://schemas.microsoft.com/office/drawing/2014/main" id="{EEB62B58-6E64-41EF-A648-D9C295C9F821}"/>
              </a:ext>
            </a:extLst>
          </p:cNvPr>
          <p:cNvPicPr>
            <a:picLocks noChangeAspect="1"/>
          </p:cNvPicPr>
          <p:nvPr/>
        </p:nvPicPr>
        <p:blipFill rotWithShape="1">
          <a:blip r:embed="rId2"/>
          <a:srcRect l="48517" t="24505" r="6515" b="25212"/>
          <a:stretch/>
        </p:blipFill>
        <p:spPr>
          <a:xfrm>
            <a:off x="6573951" y="1906290"/>
            <a:ext cx="5618049" cy="3797085"/>
          </a:xfrm>
          <a:prstGeom prst="rect">
            <a:avLst/>
          </a:prstGeom>
        </p:spPr>
      </p:pic>
      <p:sp>
        <p:nvSpPr>
          <p:cNvPr id="5" name="Прямоугольник 4">
            <a:extLst>
              <a:ext uri="{FF2B5EF4-FFF2-40B4-BE49-F238E27FC236}">
                <a16:creationId xmlns:a16="http://schemas.microsoft.com/office/drawing/2014/main" id="{A06A891E-4BE6-4AB4-8D94-7DA3E6862D94}"/>
              </a:ext>
            </a:extLst>
          </p:cNvPr>
          <p:cNvSpPr/>
          <p:nvPr/>
        </p:nvSpPr>
        <p:spPr>
          <a:xfrm>
            <a:off x="893736" y="2042363"/>
            <a:ext cx="5739539" cy="4801314"/>
          </a:xfrm>
          <a:prstGeom prst="rect">
            <a:avLst/>
          </a:prstGeom>
        </p:spPr>
        <p:txBody>
          <a:bodyPr wrap="square">
            <a:spAutoFit/>
          </a:bodyPr>
          <a:lstStyle/>
          <a:p>
            <a:pPr algn="just"/>
            <a:r>
              <a:rPr lang="ru-RU" sz="2400" b="1" dirty="0">
                <a:solidFill>
                  <a:srgbClr val="7030A0"/>
                </a:solidFill>
                <a:latin typeface="Arial" panose="020B0604020202020204" pitchFamily="34" charset="0"/>
                <a:cs typeface="Arial" panose="020B0604020202020204" pitchFamily="34" charset="0"/>
              </a:rPr>
              <a:t>Именно после успешных ядерных испытаний ОКБ Королева получило важное правительственное задание разработать межконтинентальную баллистическую ракету для доставки к цели созданного заряда. В дальнейшем ракета, получившая название </a:t>
            </a:r>
            <a:r>
              <a:rPr lang="ru-RU" sz="2400" b="1" dirty="0" smtClean="0">
                <a:solidFill>
                  <a:srgbClr val="7030A0"/>
                </a:solidFill>
                <a:latin typeface="Arial" panose="020B0604020202020204" pitchFamily="34" charset="0"/>
                <a:cs typeface="Arial" panose="020B0604020202020204" pitchFamily="34" charset="0"/>
              </a:rPr>
              <a:t>«семерка»,  </a:t>
            </a:r>
            <a:r>
              <a:rPr lang="ru-RU" sz="2400" b="1" dirty="0">
                <a:solidFill>
                  <a:srgbClr val="7030A0"/>
                </a:solidFill>
                <a:latin typeface="Arial" panose="020B0604020202020204" pitchFamily="34" charset="0"/>
                <a:cs typeface="Arial" panose="020B0604020202020204" pitchFamily="34" charset="0"/>
              </a:rPr>
              <a:t>вывела в космос первый искусственный спутник Земли, и именно на ней стартовал первый космонавт планеты Юрий Гагарин.</a:t>
            </a:r>
          </a:p>
          <a:p>
            <a:endParaRPr lang="ru-RU" dirty="0"/>
          </a:p>
        </p:txBody>
      </p:sp>
    </p:spTree>
    <p:extLst>
      <p:ext uri="{BB962C8B-B14F-4D97-AF65-F5344CB8AC3E}">
        <p14:creationId xmlns:p14="http://schemas.microsoft.com/office/powerpoint/2010/main" val="213005871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F16E67A-9E53-4279-BA4C-1C008678D601}"/>
              </a:ext>
            </a:extLst>
          </p:cNvPr>
          <p:cNvSpPr>
            <a:spLocks noGrp="1"/>
          </p:cNvSpPr>
          <p:nvPr>
            <p:ph idx="1"/>
          </p:nvPr>
        </p:nvSpPr>
        <p:spPr>
          <a:xfrm>
            <a:off x="1371600" y="387458"/>
            <a:ext cx="9306732" cy="6338806"/>
          </a:xfrm>
        </p:spPr>
        <p:txBody>
          <a:bodyPr>
            <a:normAutofit/>
          </a:bodyPr>
          <a:lstStyle/>
          <a:p>
            <a:pPr algn="just"/>
            <a:r>
              <a:rPr lang="ru-RU" sz="2400" b="1" dirty="0">
                <a:solidFill>
                  <a:srgbClr val="7030A0"/>
                </a:solidFill>
                <a:latin typeface="Arial" panose="020B0604020202020204" pitchFamily="34" charset="0"/>
                <a:cs typeface="Arial" panose="020B0604020202020204" pitchFamily="34" charset="0"/>
              </a:rPr>
              <a:t>Успешное испытание водородной бомбы в ноябре 1955 года было омрачено гибелью девочки, 2-х солдат, а также серьезными травмами многих людей, находившихся вдали от полигона. Это обстоятельство, а также массовое отселение жителей от полигона в 1953 году заставили Сахарова всерьез задуматься о трагических последствиях атомных взрывов, о возможном выходе этой страшной силы из-под контроля</a:t>
            </a:r>
          </a:p>
        </p:txBody>
      </p:sp>
      <p:pic>
        <p:nvPicPr>
          <p:cNvPr id="4" name="Рисунок 3">
            <a:extLst>
              <a:ext uri="{FF2B5EF4-FFF2-40B4-BE49-F238E27FC236}">
                <a16:creationId xmlns:a16="http://schemas.microsoft.com/office/drawing/2014/main" id="{1C5B772E-2DE8-4A42-B848-C27163FC1A31}"/>
              </a:ext>
            </a:extLst>
          </p:cNvPr>
          <p:cNvPicPr>
            <a:picLocks noChangeAspect="1"/>
          </p:cNvPicPr>
          <p:nvPr/>
        </p:nvPicPr>
        <p:blipFill rotWithShape="1">
          <a:blip r:embed="rId2"/>
          <a:srcRect l="48676" t="31568" r="5720" b="22387"/>
          <a:stretch/>
        </p:blipFill>
        <p:spPr>
          <a:xfrm>
            <a:off x="2935224" y="3575304"/>
            <a:ext cx="6544572" cy="3282696"/>
          </a:xfrm>
          <a:prstGeom prst="rect">
            <a:avLst/>
          </a:prstGeom>
        </p:spPr>
      </p:pic>
    </p:spTree>
    <p:extLst>
      <p:ext uri="{BB962C8B-B14F-4D97-AF65-F5344CB8AC3E}">
        <p14:creationId xmlns:p14="http://schemas.microsoft.com/office/powerpoint/2010/main" val="331833120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7FE68B9-25A9-415C-AF97-8F3064E76E79}"/>
              </a:ext>
            </a:extLst>
          </p:cNvPr>
          <p:cNvSpPr>
            <a:spLocks noGrp="1"/>
          </p:cNvSpPr>
          <p:nvPr>
            <p:ph idx="1"/>
          </p:nvPr>
        </p:nvSpPr>
        <p:spPr>
          <a:xfrm>
            <a:off x="1015139" y="395206"/>
            <a:ext cx="10438108" cy="3581400"/>
          </a:xfrm>
        </p:spPr>
        <p:txBody>
          <a:bodyPr>
            <a:normAutofit/>
          </a:bodyPr>
          <a:lstStyle/>
          <a:p>
            <a:pPr algn="just"/>
            <a:r>
              <a:rPr lang="ru-RU" sz="2400" b="1" dirty="0">
                <a:solidFill>
                  <a:srgbClr val="7030A0"/>
                </a:solidFill>
                <a:latin typeface="Arial" panose="020B0604020202020204" pitchFamily="34" charset="0"/>
                <a:cs typeface="Arial" panose="020B0604020202020204" pitchFamily="34" charset="0"/>
              </a:rPr>
              <a:t>Осознавая многие факторы, Сахаров прекращает работать в направлении квантовой физики. В феврале 1987 года Андрей Дмитриевич выступил на международном форуме «За безъядерный мир, за выживание человечества» с предложениями о сокращении вооружений. В 1988 году он избран почетным председателем общества «Мемориал».</a:t>
            </a:r>
          </a:p>
        </p:txBody>
      </p:sp>
      <p:pic>
        <p:nvPicPr>
          <p:cNvPr id="4" name="Рисунок 3">
            <a:extLst>
              <a:ext uri="{FF2B5EF4-FFF2-40B4-BE49-F238E27FC236}">
                <a16:creationId xmlns:a16="http://schemas.microsoft.com/office/drawing/2014/main" id="{DDE95CA1-05E2-42B8-9FFE-4FE68BF2068B}"/>
              </a:ext>
            </a:extLst>
          </p:cNvPr>
          <p:cNvPicPr>
            <a:picLocks noChangeAspect="1"/>
          </p:cNvPicPr>
          <p:nvPr/>
        </p:nvPicPr>
        <p:blipFill rotWithShape="1">
          <a:blip r:embed="rId2"/>
          <a:srcRect l="50424" t="24788" r="14460" b="31427"/>
          <a:stretch/>
        </p:blipFill>
        <p:spPr>
          <a:xfrm>
            <a:off x="3518115" y="2514600"/>
            <a:ext cx="6297810" cy="4203915"/>
          </a:xfrm>
          <a:prstGeom prst="rect">
            <a:avLst/>
          </a:prstGeom>
        </p:spPr>
      </p:pic>
    </p:spTree>
    <p:extLst>
      <p:ext uri="{BB962C8B-B14F-4D97-AF65-F5344CB8AC3E}">
        <p14:creationId xmlns:p14="http://schemas.microsoft.com/office/powerpoint/2010/main" val="27829949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87FCC1-F5AB-4683-BBC4-9C5F5551988F}"/>
              </a:ext>
            </a:extLst>
          </p:cNvPr>
          <p:cNvSpPr>
            <a:spLocks noGrp="1"/>
          </p:cNvSpPr>
          <p:nvPr>
            <p:ph type="title"/>
          </p:nvPr>
        </p:nvSpPr>
        <p:spPr>
          <a:xfrm>
            <a:off x="3890075" y="298342"/>
            <a:ext cx="3983064" cy="631556"/>
          </a:xfrm>
        </p:spPr>
        <p:txBody>
          <a:bodyPr>
            <a:normAutofit/>
          </a:bodyPr>
          <a:lstStyle/>
          <a:p>
            <a:pPr algn="ctr"/>
            <a:r>
              <a:rPr lang="ru-RU" sz="2400" b="1" dirty="0">
                <a:solidFill>
                  <a:srgbClr val="7030A0"/>
                </a:solidFill>
                <a:latin typeface="Arial" panose="020B0604020202020204" pitchFamily="34" charset="0"/>
                <a:cs typeface="Arial" panose="020B0604020202020204" pitchFamily="34" charset="0"/>
              </a:rPr>
              <a:t>Личная жизнь</a:t>
            </a:r>
          </a:p>
        </p:txBody>
      </p:sp>
      <p:sp>
        <p:nvSpPr>
          <p:cNvPr id="3" name="Объект 2">
            <a:extLst>
              <a:ext uri="{FF2B5EF4-FFF2-40B4-BE49-F238E27FC236}">
                <a16:creationId xmlns:a16="http://schemas.microsoft.com/office/drawing/2014/main" id="{5580DF67-74A7-4A66-8D07-DDFF3F0CEFAF}"/>
              </a:ext>
            </a:extLst>
          </p:cNvPr>
          <p:cNvSpPr>
            <a:spLocks noGrp="1"/>
          </p:cNvSpPr>
          <p:nvPr>
            <p:ph idx="1"/>
          </p:nvPr>
        </p:nvSpPr>
        <p:spPr>
          <a:xfrm>
            <a:off x="402956" y="681925"/>
            <a:ext cx="11143281" cy="3254644"/>
          </a:xfrm>
        </p:spPr>
        <p:txBody>
          <a:bodyPr>
            <a:normAutofit lnSpcReduction="10000"/>
          </a:bodyPr>
          <a:lstStyle/>
          <a:p>
            <a:pPr algn="just"/>
            <a:r>
              <a:rPr lang="ru-RU" sz="2400" b="1" dirty="0">
                <a:solidFill>
                  <a:srgbClr val="7030A0"/>
                </a:solidFill>
                <a:latin typeface="Arial" panose="020B0604020202020204" pitchFamily="34" charset="0"/>
                <a:cs typeface="Arial" panose="020B0604020202020204" pitchFamily="34" charset="0"/>
              </a:rPr>
              <a:t>Лишенный возможности вести научную деятельность, Сахаров сосредоточился на политических процессах над диссидентами, на одном из которых познакомился с Еленой Георгиевной Боннэр, на которой впоследствии женился. Она стала второй супругой знаменитого ученого. Елена Георгиевна, наполовину еврейка, наполовину армянка по происхождению, разделяла мятежные взгляды супруга. До встречи с Андреем Дмитриевичем Елена Георгиевна уже успела побывать в браке с Иваном Васильевичем </a:t>
            </a:r>
            <a:r>
              <a:rPr lang="ru-RU" sz="2400" b="1" dirty="0" err="1">
                <a:solidFill>
                  <a:srgbClr val="7030A0"/>
                </a:solidFill>
                <a:latin typeface="Arial" panose="020B0604020202020204" pitchFamily="34" charset="0"/>
                <a:cs typeface="Arial" panose="020B0604020202020204" pitchFamily="34" charset="0"/>
              </a:rPr>
              <a:t>Семёновым</a:t>
            </a:r>
            <a:r>
              <a:rPr lang="ru-RU" sz="2400" b="1" dirty="0">
                <a:solidFill>
                  <a:srgbClr val="7030A0"/>
                </a:solidFill>
                <a:latin typeface="Arial" panose="020B0604020202020204" pitchFamily="34" charset="0"/>
                <a:cs typeface="Arial" panose="020B0604020202020204" pitchFamily="34" charset="0"/>
              </a:rPr>
              <a:t>, от которого родила двоих детей. Сын и дочь Боннэр живут в Соединенных Штатах. </a:t>
            </a:r>
          </a:p>
          <a:p>
            <a:endParaRPr lang="ru-RU" dirty="0">
              <a:solidFill>
                <a:srgbClr val="7030A0"/>
              </a:solidFill>
              <a:latin typeface="Arial" panose="020B0604020202020204" pitchFamily="34" charset="0"/>
              <a:cs typeface="Arial" panose="020B0604020202020204" pitchFamily="34" charset="0"/>
            </a:endParaRPr>
          </a:p>
        </p:txBody>
      </p:sp>
      <p:pic>
        <p:nvPicPr>
          <p:cNvPr id="4" name="Рисунок 3">
            <a:extLst>
              <a:ext uri="{FF2B5EF4-FFF2-40B4-BE49-F238E27FC236}">
                <a16:creationId xmlns:a16="http://schemas.microsoft.com/office/drawing/2014/main" id="{5E360807-2174-45FF-A3DE-E1E88A7483A9}"/>
              </a:ext>
            </a:extLst>
          </p:cNvPr>
          <p:cNvPicPr>
            <a:picLocks noChangeAspect="1"/>
          </p:cNvPicPr>
          <p:nvPr/>
        </p:nvPicPr>
        <p:blipFill rotWithShape="1">
          <a:blip r:embed="rId2"/>
          <a:srcRect l="55826" t="30720" r="2384" b="19845"/>
          <a:stretch/>
        </p:blipFill>
        <p:spPr>
          <a:xfrm>
            <a:off x="7754112" y="3704095"/>
            <a:ext cx="4437887" cy="3153905"/>
          </a:xfrm>
          <a:prstGeom prst="rect">
            <a:avLst/>
          </a:prstGeom>
        </p:spPr>
      </p:pic>
      <p:sp>
        <p:nvSpPr>
          <p:cNvPr id="5" name="Прямоугольник 4">
            <a:extLst>
              <a:ext uri="{FF2B5EF4-FFF2-40B4-BE49-F238E27FC236}">
                <a16:creationId xmlns:a16="http://schemas.microsoft.com/office/drawing/2014/main" id="{F0704C62-B597-425A-949F-F0ED1D6557F2}"/>
              </a:ext>
            </a:extLst>
          </p:cNvPr>
          <p:cNvSpPr/>
          <p:nvPr/>
        </p:nvSpPr>
        <p:spPr>
          <a:xfrm>
            <a:off x="759419" y="3811012"/>
            <a:ext cx="7067226" cy="3046988"/>
          </a:xfrm>
          <a:prstGeom prst="rect">
            <a:avLst/>
          </a:prstGeom>
        </p:spPr>
        <p:txBody>
          <a:bodyPr wrap="square">
            <a:spAutoFit/>
          </a:bodyPr>
          <a:lstStyle/>
          <a:p>
            <a:pPr algn="just"/>
            <a:r>
              <a:rPr lang="ru-RU" sz="2400" b="1" dirty="0">
                <a:solidFill>
                  <a:srgbClr val="7030A0"/>
                </a:solidFill>
                <a:latin typeface="Arial" panose="020B0604020202020204" pitchFamily="34" charset="0"/>
                <a:cs typeface="Arial" panose="020B0604020202020204" pitchFamily="34" charset="0"/>
              </a:rPr>
              <a:t>Первой женой академика была Клавдия Алексеевна Вихирева, в браке с которой у Андрея Дмитриевича родилось трое детей. </a:t>
            </a:r>
            <a:r>
              <a:rPr lang="ru-RU" sz="2400" b="1" dirty="0" smtClean="0">
                <a:solidFill>
                  <a:srgbClr val="7030A0"/>
                </a:solidFill>
                <a:latin typeface="Arial" panose="020B0604020202020204" pitchFamily="34" charset="0"/>
                <a:cs typeface="Arial" panose="020B0604020202020204" pitchFamily="34" charset="0"/>
              </a:rPr>
              <a:t>Она умерла </a:t>
            </a:r>
            <a:r>
              <a:rPr lang="ru-RU" sz="2400" b="1" dirty="0">
                <a:solidFill>
                  <a:srgbClr val="7030A0"/>
                </a:solidFill>
                <a:latin typeface="Arial" panose="020B0604020202020204" pitchFamily="34" charset="0"/>
                <a:cs typeface="Arial" panose="020B0604020202020204" pitchFamily="34" charset="0"/>
              </a:rPr>
              <a:t>за год до встречи Сахарова с Еленой Боннэр. Женившись повторно, академик оставил младших детей от первого брака на попечение старших, а сам погрузился в политику. </a:t>
            </a:r>
          </a:p>
        </p:txBody>
      </p:sp>
    </p:spTree>
    <p:extLst>
      <p:ext uri="{BB962C8B-B14F-4D97-AF65-F5344CB8AC3E}">
        <p14:creationId xmlns:p14="http://schemas.microsoft.com/office/powerpoint/2010/main" val="248257920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F3DBFD-9D00-4CEB-882D-B64CC2E9E225}"/>
              </a:ext>
            </a:extLst>
          </p:cNvPr>
          <p:cNvSpPr>
            <a:spLocks noGrp="1"/>
          </p:cNvSpPr>
          <p:nvPr>
            <p:ph idx="1"/>
          </p:nvPr>
        </p:nvSpPr>
        <p:spPr>
          <a:xfrm>
            <a:off x="798161" y="185980"/>
            <a:ext cx="11161364" cy="6354305"/>
          </a:xfrm>
        </p:spPr>
        <p:txBody>
          <a:bodyPr>
            <a:noAutofit/>
          </a:bodyPr>
          <a:lstStyle/>
          <a:p>
            <a:pPr algn="just"/>
            <a:r>
              <a:rPr lang="ru-RU" sz="2400" b="1" dirty="0">
                <a:solidFill>
                  <a:srgbClr val="7030A0"/>
                </a:solidFill>
                <a:latin typeface="Arial" panose="020B0604020202020204" pitchFamily="34" charset="0"/>
                <a:cs typeface="Arial" panose="020B0604020202020204" pitchFamily="34" charset="0"/>
              </a:rPr>
              <a:t>Родной сын академика Дмитрий затаил в душе глубокую обиду на отца за его предательство. В интервью Дмитрий рассказывает о том, что после женитьбы на Елене Боннэр Андрей Сахаров забыл о родных детях, а сын Боннэр от первого брака называл себя наследником и отпрыском великого академика. </a:t>
            </a:r>
          </a:p>
          <a:p>
            <a:pPr algn="just"/>
            <a:r>
              <a:rPr lang="ru-RU" sz="2400" b="1" dirty="0">
                <a:solidFill>
                  <a:srgbClr val="7030A0"/>
                </a:solidFill>
                <a:latin typeface="Arial" panose="020B0604020202020204" pitchFamily="34" charset="0"/>
                <a:cs typeface="Arial" panose="020B0604020202020204" pitchFamily="34" charset="0"/>
              </a:rPr>
              <a:t>Андрей Дмитриевич сосредоточился на новой семье, бросив детей от первого брака самостоятельно разбираться со своими проблемами. Дмитрий вспоминает, что даже в самые тяжелые моменты его не было рядом. Детское фото с отцом – это все, что осталось Дмитрию и его сестрам на память о таком родном и таком далеком одновременно человеке. </a:t>
            </a:r>
          </a:p>
          <a:p>
            <a:pPr algn="just"/>
            <a:r>
              <a:rPr lang="ru-RU" sz="2400" b="1" dirty="0">
                <a:solidFill>
                  <a:srgbClr val="7030A0"/>
                </a:solidFill>
                <a:latin typeface="Arial" panose="020B0604020202020204" pitchFamily="34" charset="0"/>
                <a:cs typeface="Arial" panose="020B0604020202020204" pitchFamily="34" charset="0"/>
              </a:rPr>
              <a:t>В 1980 году Андрея Дмитриевича вместе с Еленой Георгиевной задержали и отправили в ссылку. Местом отбывания наказания стал город Горький (Нижний Новгород). Бывшие коллеги по Академии наук открыто критиковали Сахарова за его обращения к руководству США с просьбой развернуть атомное оружие против Советского Союза.</a:t>
            </a:r>
          </a:p>
        </p:txBody>
      </p:sp>
    </p:spTree>
    <p:extLst>
      <p:ext uri="{BB962C8B-B14F-4D97-AF65-F5344CB8AC3E}">
        <p14:creationId xmlns:p14="http://schemas.microsoft.com/office/powerpoint/2010/main" val="71539175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BC42FE-F586-400B-B5A9-6892D5FDF2AD}"/>
              </a:ext>
            </a:extLst>
          </p:cNvPr>
          <p:cNvSpPr>
            <a:spLocks noGrp="1"/>
          </p:cNvSpPr>
          <p:nvPr>
            <p:ph idx="1"/>
          </p:nvPr>
        </p:nvSpPr>
        <p:spPr>
          <a:xfrm>
            <a:off x="635431" y="557939"/>
            <a:ext cx="6369803" cy="5873858"/>
          </a:xfrm>
        </p:spPr>
        <p:txBody>
          <a:bodyPr>
            <a:normAutofit/>
          </a:bodyPr>
          <a:lstStyle/>
          <a:p>
            <a:pPr algn="just"/>
            <a:r>
              <a:rPr lang="ru-RU" sz="2400" b="1" dirty="0">
                <a:solidFill>
                  <a:srgbClr val="7030A0"/>
                </a:solidFill>
                <a:latin typeface="Arial" panose="020B0604020202020204" pitchFamily="34" charset="0"/>
                <a:cs typeface="Arial" panose="020B0604020202020204" pitchFamily="34" charset="0"/>
              </a:rPr>
              <a:t>Андрей Дмитриевич трижды(1981,1984,1985гг.) объявлял голодовку. Его помещали в больницу, где он провел за эти годы почти 300 дней, насильно кормили. Контакты Сахарова с внешним миром осуществлялись главным образом через жену Елену Боннэр, которая бесстрашно использовала для этого поездки из Горького, вывозя тайно статьи, письма, обращения Сахарова. С мая 1984 г эта возможность была пресечена.</a:t>
            </a:r>
          </a:p>
        </p:txBody>
      </p:sp>
      <p:pic>
        <p:nvPicPr>
          <p:cNvPr id="4" name="Рисунок 3">
            <a:extLst>
              <a:ext uri="{FF2B5EF4-FFF2-40B4-BE49-F238E27FC236}">
                <a16:creationId xmlns:a16="http://schemas.microsoft.com/office/drawing/2014/main" id="{7244E10E-53B2-464B-B42D-AFE3B69E4B46}"/>
              </a:ext>
            </a:extLst>
          </p:cNvPr>
          <p:cNvPicPr>
            <a:picLocks noChangeAspect="1"/>
          </p:cNvPicPr>
          <p:nvPr/>
        </p:nvPicPr>
        <p:blipFill rotWithShape="1">
          <a:blip r:embed="rId2"/>
          <a:srcRect l="53284" t="14336" r="10010" b="17867"/>
          <a:stretch/>
        </p:blipFill>
        <p:spPr>
          <a:xfrm>
            <a:off x="7119340" y="1239864"/>
            <a:ext cx="4900274" cy="5091193"/>
          </a:xfrm>
          <a:prstGeom prst="rect">
            <a:avLst/>
          </a:prstGeom>
        </p:spPr>
      </p:pic>
    </p:spTree>
    <p:extLst>
      <p:ext uri="{BB962C8B-B14F-4D97-AF65-F5344CB8AC3E}">
        <p14:creationId xmlns:p14="http://schemas.microsoft.com/office/powerpoint/2010/main" val="310298071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1C30CAD-D9CA-49C6-B512-AFF5585472D9}"/>
              </a:ext>
            </a:extLst>
          </p:cNvPr>
          <p:cNvSpPr>
            <a:spLocks noGrp="1"/>
          </p:cNvSpPr>
          <p:nvPr>
            <p:ph type="title"/>
          </p:nvPr>
        </p:nvSpPr>
        <p:spPr>
          <a:xfrm>
            <a:off x="4130298" y="329338"/>
            <a:ext cx="4130298" cy="833034"/>
          </a:xfrm>
        </p:spPr>
        <p:txBody>
          <a:bodyPr>
            <a:normAutofit/>
          </a:bodyPr>
          <a:lstStyle/>
          <a:p>
            <a:r>
              <a:rPr lang="ru-RU" sz="2400" b="1" dirty="0">
                <a:solidFill>
                  <a:srgbClr val="7030A0"/>
                </a:solidFill>
                <a:latin typeface="Arial" panose="020B0604020202020204" pitchFamily="34" charset="0"/>
                <a:cs typeface="Arial" panose="020B0604020202020204" pitchFamily="34" charset="0"/>
              </a:rPr>
              <a:t>Смерть Андрея Сахарова</a:t>
            </a:r>
          </a:p>
        </p:txBody>
      </p:sp>
      <p:sp>
        <p:nvSpPr>
          <p:cNvPr id="3" name="Объект 2">
            <a:extLst>
              <a:ext uri="{FF2B5EF4-FFF2-40B4-BE49-F238E27FC236}">
                <a16:creationId xmlns:a16="http://schemas.microsoft.com/office/drawing/2014/main" id="{1573E6DE-A021-4D16-96AA-1C896F9BD5F1}"/>
              </a:ext>
            </a:extLst>
          </p:cNvPr>
          <p:cNvSpPr>
            <a:spLocks noGrp="1"/>
          </p:cNvSpPr>
          <p:nvPr>
            <p:ph idx="1"/>
          </p:nvPr>
        </p:nvSpPr>
        <p:spPr>
          <a:xfrm>
            <a:off x="1077132" y="1022888"/>
            <a:ext cx="10267628" cy="2200759"/>
          </a:xfrm>
        </p:spPr>
        <p:txBody>
          <a:bodyPr>
            <a:normAutofit/>
          </a:bodyPr>
          <a:lstStyle/>
          <a:p>
            <a:pPr marL="0" indent="0" algn="just">
              <a:buNone/>
            </a:pPr>
            <a:r>
              <a:rPr lang="ru-RU" sz="2400" b="1" dirty="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   </a:t>
            </a:r>
            <a:r>
              <a:rPr lang="ru-RU" sz="2400" b="1" dirty="0" smtClean="0">
                <a:solidFill>
                  <a:srgbClr val="7030A0"/>
                </a:solidFill>
                <a:latin typeface="Arial" panose="020B0604020202020204" pitchFamily="34" charset="0"/>
                <a:cs typeface="Arial" panose="020B0604020202020204" pitchFamily="34" charset="0"/>
              </a:rPr>
              <a:t>Накануне </a:t>
            </a:r>
            <a:r>
              <a:rPr lang="ru-RU" sz="2400" b="1" dirty="0">
                <a:solidFill>
                  <a:srgbClr val="7030A0"/>
                </a:solidFill>
                <a:latin typeface="Arial" panose="020B0604020202020204" pitchFamily="34" charset="0"/>
                <a:cs typeface="Arial" panose="020B0604020202020204" pitchFamily="34" charset="0"/>
              </a:rPr>
              <a:t>смерти Сахарова он организовал </a:t>
            </a:r>
            <a:r>
              <a:rPr lang="ru-RU" sz="2400" b="1" dirty="0" smtClean="0">
                <a:solidFill>
                  <a:srgbClr val="7030A0"/>
                </a:solidFill>
                <a:latin typeface="Arial" panose="020B0604020202020204" pitchFamily="34" charset="0"/>
                <a:cs typeface="Arial" panose="020B0604020202020204" pitchFamily="34" charset="0"/>
              </a:rPr>
              <a:t>крупную политическую </a:t>
            </a:r>
            <a:r>
              <a:rPr lang="ru-RU" sz="2400" b="1" dirty="0">
                <a:solidFill>
                  <a:srgbClr val="7030A0"/>
                </a:solidFill>
                <a:latin typeface="Arial" panose="020B0604020202020204" pitchFamily="34" charset="0"/>
                <a:cs typeface="Arial" panose="020B0604020202020204" pitchFamily="34" charset="0"/>
              </a:rPr>
              <a:t>забастовку, подчеркнув, что это – лишь предварительная акция. Эта акция стала поводом считать гибель Андрея Дмитриевича насильственной, то есть убийством по политическим мотивам. </a:t>
            </a:r>
          </a:p>
        </p:txBody>
      </p:sp>
      <p:pic>
        <p:nvPicPr>
          <p:cNvPr id="4" name="Рисунок 3">
            <a:extLst>
              <a:ext uri="{FF2B5EF4-FFF2-40B4-BE49-F238E27FC236}">
                <a16:creationId xmlns:a16="http://schemas.microsoft.com/office/drawing/2014/main" id="{EC6642D4-24D1-4006-A611-C3BA1271F9C2}"/>
              </a:ext>
            </a:extLst>
          </p:cNvPr>
          <p:cNvPicPr>
            <a:picLocks noChangeAspect="1"/>
          </p:cNvPicPr>
          <p:nvPr/>
        </p:nvPicPr>
        <p:blipFill rotWithShape="1">
          <a:blip r:embed="rId2"/>
          <a:srcRect l="50264" t="31569" r="6834" b="17302"/>
          <a:stretch/>
        </p:blipFill>
        <p:spPr>
          <a:xfrm>
            <a:off x="6647688" y="2619214"/>
            <a:ext cx="5544312" cy="4238786"/>
          </a:xfrm>
          <a:prstGeom prst="rect">
            <a:avLst/>
          </a:prstGeom>
        </p:spPr>
      </p:pic>
      <p:sp>
        <p:nvSpPr>
          <p:cNvPr id="5" name="Прямоугольник 4">
            <a:extLst>
              <a:ext uri="{FF2B5EF4-FFF2-40B4-BE49-F238E27FC236}">
                <a16:creationId xmlns:a16="http://schemas.microsoft.com/office/drawing/2014/main" id="{33EA5BE2-3701-4F75-8DFD-F377AE6466DE}"/>
              </a:ext>
            </a:extLst>
          </p:cNvPr>
          <p:cNvSpPr/>
          <p:nvPr/>
        </p:nvSpPr>
        <p:spPr>
          <a:xfrm>
            <a:off x="971227" y="2861803"/>
            <a:ext cx="5414074" cy="3785652"/>
          </a:xfrm>
          <a:prstGeom prst="rect">
            <a:avLst/>
          </a:prstGeom>
        </p:spPr>
        <p:txBody>
          <a:bodyPr wrap="square">
            <a:spAutoFit/>
          </a:bodyPr>
          <a:lstStyle/>
          <a:p>
            <a:pPr algn="just"/>
            <a:r>
              <a:rPr lang="ru-RU" sz="2400" b="1" dirty="0">
                <a:solidFill>
                  <a:srgbClr val="7030A0"/>
                </a:solidFill>
                <a:latin typeface="Arial" panose="020B0604020202020204" pitchFamily="34" charset="0"/>
                <a:cs typeface="Arial" panose="020B0604020202020204" pitchFamily="34" charset="0"/>
              </a:rPr>
              <a:t>Согласно второй версии, которую поддерживает и сын ученого, смерть Сахарова ускорила его вторая жена Елена Боннэр. Елена Георгиевна не раз стимулировала мужа объявить голодовку, зная о его проблемах с сердцем, возрасте и о том, как мог отразиться на здоровье Сахарова отказ от пищи. </a:t>
            </a:r>
          </a:p>
        </p:txBody>
      </p:sp>
    </p:spTree>
    <p:extLst>
      <p:ext uri="{BB962C8B-B14F-4D97-AF65-F5344CB8AC3E}">
        <p14:creationId xmlns:p14="http://schemas.microsoft.com/office/powerpoint/2010/main" val="314176799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BBEEA96-6E0C-4975-AFEC-164BB367E54F}"/>
              </a:ext>
            </a:extLst>
          </p:cNvPr>
          <p:cNvSpPr>
            <a:spLocks noGrp="1"/>
          </p:cNvSpPr>
          <p:nvPr>
            <p:ph idx="1"/>
          </p:nvPr>
        </p:nvSpPr>
        <p:spPr>
          <a:xfrm>
            <a:off x="1356102" y="712922"/>
            <a:ext cx="9601200" cy="4612037"/>
          </a:xfrm>
        </p:spPr>
        <p:txBody>
          <a:bodyPr/>
          <a:lstStyle/>
          <a:p>
            <a:pPr algn="just"/>
            <a:r>
              <a:rPr lang="ru-RU" sz="2400" b="1" dirty="0">
                <a:solidFill>
                  <a:srgbClr val="7030A0"/>
                </a:solidFill>
                <a:latin typeface="Arial" panose="020B0604020202020204" pitchFamily="34" charset="0"/>
                <a:cs typeface="Arial" panose="020B0604020202020204" pitchFamily="34" charset="0"/>
              </a:rPr>
              <a:t>Среди целей Боннэр часто упоминаются желание помочь своим детям от первого брака, проживающим в США, а также избавиться от сдающего бунтарские политические позиции академика, а самой в глазах общественности стать жертвой сурового режима СССР.</a:t>
            </a:r>
          </a:p>
          <a:p>
            <a:endParaRPr lang="ru-RU" dirty="0"/>
          </a:p>
          <a:p>
            <a:endParaRPr lang="ru-RU" dirty="0"/>
          </a:p>
        </p:txBody>
      </p:sp>
      <p:pic>
        <p:nvPicPr>
          <p:cNvPr id="4" name="Рисунок 3">
            <a:extLst>
              <a:ext uri="{FF2B5EF4-FFF2-40B4-BE49-F238E27FC236}">
                <a16:creationId xmlns:a16="http://schemas.microsoft.com/office/drawing/2014/main" id="{AE9C75F5-1063-402F-BCCF-5D5068D07420}"/>
              </a:ext>
            </a:extLst>
          </p:cNvPr>
          <p:cNvPicPr>
            <a:picLocks noChangeAspect="1"/>
          </p:cNvPicPr>
          <p:nvPr/>
        </p:nvPicPr>
        <p:blipFill rotWithShape="1">
          <a:blip r:embed="rId2"/>
          <a:srcRect l="50741" t="25635" r="11441" b="29732"/>
          <a:stretch/>
        </p:blipFill>
        <p:spPr>
          <a:xfrm>
            <a:off x="3502616" y="2557221"/>
            <a:ext cx="6478393" cy="4300780"/>
          </a:xfrm>
          <a:prstGeom prst="rect">
            <a:avLst/>
          </a:prstGeom>
        </p:spPr>
      </p:pic>
    </p:spTree>
    <p:extLst>
      <p:ext uri="{BB962C8B-B14F-4D97-AF65-F5344CB8AC3E}">
        <p14:creationId xmlns:p14="http://schemas.microsoft.com/office/powerpoint/2010/main" val="75368239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94D4468-439C-4869-BEA8-74C2D21CA28E}"/>
              </a:ext>
            </a:extLst>
          </p:cNvPr>
          <p:cNvSpPr>
            <a:spLocks noGrp="1"/>
          </p:cNvSpPr>
          <p:nvPr>
            <p:ph idx="1"/>
          </p:nvPr>
        </p:nvSpPr>
        <p:spPr>
          <a:xfrm>
            <a:off x="1588576" y="767166"/>
            <a:ext cx="9601200" cy="3581400"/>
          </a:xfrm>
        </p:spPr>
        <p:txBody>
          <a:bodyPr>
            <a:normAutofit/>
          </a:bodyPr>
          <a:lstStyle/>
          <a:p>
            <a:pPr algn="just"/>
            <a:r>
              <a:rPr lang="ru-RU" sz="2400" b="1" dirty="0">
                <a:solidFill>
                  <a:srgbClr val="7030A0"/>
                </a:solidFill>
                <a:latin typeface="Arial" panose="020B0604020202020204" pitchFamily="34" charset="0"/>
                <a:cs typeface="Arial" panose="020B0604020202020204" pitchFamily="34" charset="0"/>
              </a:rPr>
              <a:t>Зимой 1989 года Андрей Дмитриевич почувствовал недомогание, а 14 декабря скончался. Официальной причиной смерти считается остановка сердца. В память о вкладе Сахарова в науку именем академика назван астероид, а также открыты и действуют музеи имени Сахарова.</a:t>
            </a:r>
          </a:p>
        </p:txBody>
      </p:sp>
      <p:pic>
        <p:nvPicPr>
          <p:cNvPr id="4" name="Рисунок 3">
            <a:extLst>
              <a:ext uri="{FF2B5EF4-FFF2-40B4-BE49-F238E27FC236}">
                <a16:creationId xmlns:a16="http://schemas.microsoft.com/office/drawing/2014/main" id="{EB71E0DD-5132-41CD-BD10-349FF5E64EA9}"/>
              </a:ext>
            </a:extLst>
          </p:cNvPr>
          <p:cNvPicPr>
            <a:picLocks noChangeAspect="1"/>
          </p:cNvPicPr>
          <p:nvPr/>
        </p:nvPicPr>
        <p:blipFill rotWithShape="1">
          <a:blip r:embed="rId2"/>
          <a:srcRect l="46769" t="18291" r="6992" b="27754"/>
          <a:stretch/>
        </p:blipFill>
        <p:spPr>
          <a:xfrm>
            <a:off x="3598854" y="2926080"/>
            <a:ext cx="6304564" cy="3931920"/>
          </a:xfrm>
          <a:prstGeom prst="rect">
            <a:avLst/>
          </a:prstGeom>
        </p:spPr>
      </p:pic>
    </p:spTree>
    <p:extLst>
      <p:ext uri="{BB962C8B-B14F-4D97-AF65-F5344CB8AC3E}">
        <p14:creationId xmlns:p14="http://schemas.microsoft.com/office/powerpoint/2010/main" val="6983496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4BFB7E2-404D-459D-84BD-5310216FA383}"/>
              </a:ext>
            </a:extLst>
          </p:cNvPr>
          <p:cNvSpPr>
            <a:spLocks noGrp="1"/>
          </p:cNvSpPr>
          <p:nvPr>
            <p:ph idx="1"/>
          </p:nvPr>
        </p:nvSpPr>
        <p:spPr>
          <a:xfrm>
            <a:off x="1526583" y="457200"/>
            <a:ext cx="9601200" cy="1108128"/>
          </a:xfrm>
        </p:spPr>
        <p:txBody>
          <a:bodyPr/>
          <a:lstStyle/>
          <a:p>
            <a:endParaRPr lang="ru-RU" dirty="0"/>
          </a:p>
          <a:p>
            <a:endParaRPr lang="ru-RU" dirty="0"/>
          </a:p>
        </p:txBody>
      </p:sp>
      <p:pic>
        <p:nvPicPr>
          <p:cNvPr id="4" name="Рисунок 3">
            <a:extLst>
              <a:ext uri="{FF2B5EF4-FFF2-40B4-BE49-F238E27FC236}">
                <a16:creationId xmlns:a16="http://schemas.microsoft.com/office/drawing/2014/main" id="{B0701761-3C52-47A0-A4FA-7FCE96F230D3}"/>
              </a:ext>
            </a:extLst>
          </p:cNvPr>
          <p:cNvPicPr>
            <a:picLocks noChangeAspect="1"/>
          </p:cNvPicPr>
          <p:nvPr/>
        </p:nvPicPr>
        <p:blipFill rotWithShape="1">
          <a:blip r:embed="rId2"/>
          <a:srcRect l="3231" t="4732" r="62924" b="17302"/>
          <a:stretch/>
        </p:blipFill>
        <p:spPr>
          <a:xfrm>
            <a:off x="1425843" y="515262"/>
            <a:ext cx="4463513" cy="5783706"/>
          </a:xfrm>
          <a:prstGeom prst="rect">
            <a:avLst/>
          </a:prstGeom>
        </p:spPr>
      </p:pic>
      <p:pic>
        <p:nvPicPr>
          <p:cNvPr id="5" name="Рисунок 4">
            <a:extLst>
              <a:ext uri="{FF2B5EF4-FFF2-40B4-BE49-F238E27FC236}">
                <a16:creationId xmlns:a16="http://schemas.microsoft.com/office/drawing/2014/main" id="{348E8264-4838-41FD-9922-BB9B35870104}"/>
              </a:ext>
            </a:extLst>
          </p:cNvPr>
          <p:cNvPicPr>
            <a:picLocks noChangeAspect="1"/>
          </p:cNvPicPr>
          <p:nvPr/>
        </p:nvPicPr>
        <p:blipFill rotWithShape="1">
          <a:blip r:embed="rId2"/>
          <a:srcRect l="43115" t="16314" r="18432" b="6850"/>
          <a:stretch/>
        </p:blipFill>
        <p:spPr>
          <a:xfrm>
            <a:off x="6617775" y="898900"/>
            <a:ext cx="4804475" cy="5400068"/>
          </a:xfrm>
          <a:prstGeom prst="rect">
            <a:avLst/>
          </a:prstGeom>
        </p:spPr>
      </p:pic>
    </p:spTree>
    <p:extLst>
      <p:ext uri="{BB962C8B-B14F-4D97-AF65-F5344CB8AC3E}">
        <p14:creationId xmlns:p14="http://schemas.microsoft.com/office/powerpoint/2010/main" val="77148855"/>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480CE56-8610-4C85-B4D2-5CC777E4DDA1}"/>
              </a:ext>
            </a:extLst>
          </p:cNvPr>
          <p:cNvSpPr>
            <a:spLocks noGrp="1"/>
          </p:cNvSpPr>
          <p:nvPr>
            <p:ph type="title"/>
          </p:nvPr>
        </p:nvSpPr>
        <p:spPr>
          <a:xfrm>
            <a:off x="3680847" y="108488"/>
            <a:ext cx="6036590" cy="790414"/>
          </a:xfrm>
        </p:spPr>
        <p:txBody>
          <a:bodyPr>
            <a:normAutofit/>
          </a:bodyPr>
          <a:lstStyle/>
          <a:p>
            <a:r>
              <a:rPr lang="ru-RU" sz="3600" b="1" dirty="0">
                <a:solidFill>
                  <a:srgbClr val="7030A0"/>
                </a:solidFill>
                <a:latin typeface="Arial" panose="020B0604020202020204" pitchFamily="34" charset="0"/>
                <a:cs typeface="Arial" panose="020B0604020202020204" pitchFamily="34" charset="0"/>
              </a:rPr>
              <a:t>Награды и достижения</a:t>
            </a:r>
          </a:p>
        </p:txBody>
      </p:sp>
      <p:sp>
        <p:nvSpPr>
          <p:cNvPr id="3" name="Объект 2">
            <a:extLst>
              <a:ext uri="{FF2B5EF4-FFF2-40B4-BE49-F238E27FC236}">
                <a16:creationId xmlns:a16="http://schemas.microsoft.com/office/drawing/2014/main" id="{BF466563-DCBB-47F0-BCFD-9647F1E0102D}"/>
              </a:ext>
            </a:extLst>
          </p:cNvPr>
          <p:cNvSpPr>
            <a:spLocks noGrp="1"/>
          </p:cNvSpPr>
          <p:nvPr>
            <p:ph idx="1"/>
          </p:nvPr>
        </p:nvSpPr>
        <p:spPr>
          <a:xfrm>
            <a:off x="836908" y="712922"/>
            <a:ext cx="11355091" cy="6145078"/>
          </a:xfrm>
        </p:spPr>
        <p:txBody>
          <a:bodyPr>
            <a:normAutofit fontScale="85000" lnSpcReduction="20000"/>
          </a:bodyPr>
          <a:lstStyle/>
          <a:p>
            <a:r>
              <a:rPr lang="ru-RU" sz="2600" b="1" dirty="0">
                <a:solidFill>
                  <a:srgbClr val="7030A0"/>
                </a:solidFill>
                <a:latin typeface="Arial" panose="020B0604020202020204" pitchFamily="34" charset="0"/>
                <a:cs typeface="Arial" panose="020B0604020202020204" pitchFamily="34" charset="0"/>
              </a:rPr>
              <a:t>Нобелевская премия мира (1975) </a:t>
            </a:r>
          </a:p>
          <a:p>
            <a:r>
              <a:rPr lang="ru-RU" sz="2600" b="1" dirty="0">
                <a:solidFill>
                  <a:srgbClr val="7030A0"/>
                </a:solidFill>
                <a:latin typeface="Arial" panose="020B0604020202020204" pitchFamily="34" charset="0"/>
                <a:cs typeface="Arial" panose="020B0604020202020204" pitchFamily="34" charset="0"/>
              </a:rPr>
              <a:t>Герой Социалистического Труда </a:t>
            </a:r>
          </a:p>
          <a:p>
            <a:r>
              <a:rPr lang="ru-RU" sz="2600" b="1" dirty="0">
                <a:solidFill>
                  <a:srgbClr val="7030A0"/>
                </a:solidFill>
                <a:latin typeface="Arial" panose="020B0604020202020204" pitchFamily="34" charset="0"/>
                <a:cs typeface="Arial" panose="020B0604020202020204" pitchFamily="34" charset="0"/>
              </a:rPr>
              <a:t>Орден Ленина </a:t>
            </a:r>
          </a:p>
          <a:p>
            <a:r>
              <a:rPr lang="ru-RU" sz="2600" b="1" dirty="0">
                <a:solidFill>
                  <a:srgbClr val="7030A0"/>
                </a:solidFill>
                <a:latin typeface="Arial" panose="020B0604020202020204" pitchFamily="34" charset="0"/>
                <a:cs typeface="Arial" panose="020B0604020202020204" pitchFamily="34" charset="0"/>
              </a:rPr>
              <a:t>Юбилейная медаль «За доблестный труд» </a:t>
            </a:r>
          </a:p>
          <a:p>
            <a:r>
              <a:rPr lang="ru-RU" sz="2600" b="1" dirty="0">
                <a:solidFill>
                  <a:srgbClr val="7030A0"/>
                </a:solidFill>
                <a:latin typeface="Arial" panose="020B0604020202020204" pitchFamily="34" charset="0"/>
                <a:cs typeface="Arial" panose="020B0604020202020204" pitchFamily="34" charset="0"/>
              </a:rPr>
              <a:t>Медаль «За доблестный труд в Великой Отечественной войне 1941—1945 гг.» </a:t>
            </a:r>
          </a:p>
          <a:p>
            <a:r>
              <a:rPr lang="ru-RU" sz="2600" b="1" dirty="0">
                <a:solidFill>
                  <a:srgbClr val="7030A0"/>
                </a:solidFill>
                <a:latin typeface="Arial" panose="020B0604020202020204" pitchFamily="34" charset="0"/>
                <a:cs typeface="Arial" panose="020B0604020202020204" pitchFamily="34" charset="0"/>
              </a:rPr>
              <a:t>Медаль «Ветеран труда» </a:t>
            </a:r>
          </a:p>
          <a:p>
            <a:r>
              <a:rPr lang="ru-RU" sz="2600" b="1" dirty="0">
                <a:solidFill>
                  <a:srgbClr val="7030A0"/>
                </a:solidFill>
                <a:latin typeface="Arial" panose="020B0604020202020204" pitchFamily="34" charset="0"/>
                <a:cs typeface="Arial" panose="020B0604020202020204" pitchFamily="34" charset="0"/>
              </a:rPr>
              <a:t>Юбилейная медаль «Тридцать лет Победы в Великой Отечественной войне 1941—1945 гг.» </a:t>
            </a:r>
          </a:p>
          <a:p>
            <a:r>
              <a:rPr lang="ru-RU" sz="2600" b="1" dirty="0">
                <a:solidFill>
                  <a:srgbClr val="7030A0"/>
                </a:solidFill>
                <a:latin typeface="Arial" panose="020B0604020202020204" pitchFamily="34" charset="0"/>
                <a:cs typeface="Arial" panose="020B0604020202020204" pitchFamily="34" charset="0"/>
              </a:rPr>
              <a:t>Юбилейная медаль «Сорок лет Победы в Великой Отечественной войне 1941—1945 гг.» </a:t>
            </a:r>
          </a:p>
          <a:p>
            <a:r>
              <a:rPr lang="ru-RU" sz="2600" b="1" dirty="0">
                <a:solidFill>
                  <a:srgbClr val="7030A0"/>
                </a:solidFill>
                <a:latin typeface="Arial" panose="020B0604020202020204" pitchFamily="34" charset="0"/>
                <a:cs typeface="Arial" panose="020B0604020202020204" pitchFamily="34" charset="0"/>
              </a:rPr>
              <a:t>Медаль «За освоение целинных земель» </a:t>
            </a:r>
          </a:p>
          <a:p>
            <a:r>
              <a:rPr lang="ru-RU" sz="2600" b="1" dirty="0">
                <a:solidFill>
                  <a:srgbClr val="7030A0"/>
                </a:solidFill>
                <a:latin typeface="Arial" panose="020B0604020202020204" pitchFamily="34" charset="0"/>
                <a:cs typeface="Arial" panose="020B0604020202020204" pitchFamily="34" charset="0"/>
              </a:rPr>
              <a:t>Медаль «В память 800-летия Москвы» </a:t>
            </a:r>
          </a:p>
          <a:p>
            <a:r>
              <a:rPr lang="ru-RU" sz="2600" b="1" dirty="0">
                <a:solidFill>
                  <a:srgbClr val="7030A0"/>
                </a:solidFill>
                <a:latin typeface="Arial" panose="020B0604020202020204" pitchFamily="34" charset="0"/>
                <a:cs typeface="Arial" panose="020B0604020202020204" pitchFamily="34" charset="0"/>
              </a:rPr>
              <a:t>Орден Креста </a:t>
            </a:r>
            <a:r>
              <a:rPr lang="ru-RU" sz="2600" b="1" dirty="0" err="1">
                <a:solidFill>
                  <a:srgbClr val="7030A0"/>
                </a:solidFill>
                <a:latin typeface="Arial" panose="020B0604020202020204" pitchFamily="34" charset="0"/>
                <a:cs typeface="Arial" panose="020B0604020202020204" pitchFamily="34" charset="0"/>
              </a:rPr>
              <a:t>Витиса</a:t>
            </a:r>
            <a:r>
              <a:rPr lang="ru-RU" sz="2600" b="1" dirty="0">
                <a:solidFill>
                  <a:srgbClr val="7030A0"/>
                </a:solidFill>
                <a:latin typeface="Arial" panose="020B0604020202020204" pitchFamily="34" charset="0"/>
                <a:cs typeface="Arial" panose="020B0604020202020204" pitchFamily="34" charset="0"/>
              </a:rPr>
              <a:t> </a:t>
            </a:r>
          </a:p>
          <a:p>
            <a:r>
              <a:rPr lang="ru-RU" sz="2600" b="1" dirty="0">
                <a:solidFill>
                  <a:srgbClr val="7030A0"/>
                </a:solidFill>
                <a:latin typeface="Arial" panose="020B0604020202020204" pitchFamily="34" charset="0"/>
                <a:cs typeface="Arial" panose="020B0604020202020204" pitchFamily="34" charset="0"/>
              </a:rPr>
              <a:t>Ленинская премия </a:t>
            </a:r>
          </a:p>
          <a:p>
            <a:r>
              <a:rPr lang="ru-RU" sz="2600" b="1" dirty="0">
                <a:solidFill>
                  <a:srgbClr val="7030A0"/>
                </a:solidFill>
                <a:latin typeface="Arial" panose="020B0604020202020204" pitchFamily="34" charset="0"/>
                <a:cs typeface="Arial" panose="020B0604020202020204" pitchFamily="34" charset="0"/>
              </a:rPr>
              <a:t>Сталинская премия</a:t>
            </a:r>
          </a:p>
          <a:p>
            <a:endParaRPr lang="ru-RU" dirty="0"/>
          </a:p>
          <a:p>
            <a:endParaRPr lang="ru-RU" dirty="0"/>
          </a:p>
        </p:txBody>
      </p:sp>
    </p:spTree>
    <p:extLst>
      <p:ext uri="{BB962C8B-B14F-4D97-AF65-F5344CB8AC3E}">
        <p14:creationId xmlns:p14="http://schemas.microsoft.com/office/powerpoint/2010/main" val="4195408833"/>
      </p:ext>
    </p:extLst>
  </p:cSld>
  <p:clrMapOvr>
    <a:masterClrMapping/>
  </p:clrMapOvr>
  <p:transition spd="slow">
    <p:push dir="u"/>
  </p:transition>
</p:sld>
</file>

<file path=ppt/theme/theme1.xml><?xml version="1.0" encoding="utf-8"?>
<a:theme xmlns:a="http://schemas.openxmlformats.org/drawingml/2006/main" name="Уголки">
  <a:themeElements>
    <a:clrScheme name="Уголки">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Уголки">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Уголки">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Уголки</Template>
  <TotalTime>85</TotalTime>
  <Words>1118</Words>
  <Application>Microsoft Office PowerPoint</Application>
  <PresentationFormat>Широкоэкранный</PresentationFormat>
  <Paragraphs>42</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Arial Black</vt:lpstr>
      <vt:lpstr>Franklin Gothic Book</vt:lpstr>
      <vt:lpstr>Times New Roman</vt:lpstr>
      <vt:lpstr>Уголки</vt:lpstr>
      <vt:lpstr>«Русский лауреат Нобелевской премии»</vt:lpstr>
      <vt:lpstr>Презентация PowerPoint</vt:lpstr>
      <vt:lpstr>Юность и детство</vt:lpstr>
      <vt:lpstr>Презентация PowerPoint</vt:lpstr>
      <vt:lpstr>Физика</vt:lpstr>
      <vt:lpstr>Презентация PowerPoint</vt:lpstr>
      <vt:lpstr>Презентация PowerPoint</vt:lpstr>
      <vt:lpstr>Презентация PowerPoint</vt:lpstr>
      <vt:lpstr>Личная жизнь</vt:lpstr>
      <vt:lpstr>Презентация PowerPoint</vt:lpstr>
      <vt:lpstr>Презентация PowerPoint</vt:lpstr>
      <vt:lpstr>Смерть Андрея Сахарова</vt:lpstr>
      <vt:lpstr>Презентация PowerPoint</vt:lpstr>
      <vt:lpstr>Презентация PowerPoint</vt:lpstr>
      <vt:lpstr>Презентация PowerPoint</vt:lpstr>
      <vt:lpstr>Награды и достижения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файруза</dc:creator>
  <cp:lastModifiedBy>Пользователь Windows</cp:lastModifiedBy>
  <cp:revision>12</cp:revision>
  <dcterms:created xsi:type="dcterms:W3CDTF">2020-06-11T04:49:09Z</dcterms:created>
  <dcterms:modified xsi:type="dcterms:W3CDTF">2021-09-13T06:39:35Z</dcterms:modified>
</cp:coreProperties>
</file>